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6" r:id="rId16"/>
    <p:sldId id="274" r:id="rId17"/>
    <p:sldId id="273" r:id="rId18"/>
    <p:sldId id="275" r:id="rId19"/>
    <p:sldId id="277" r:id="rId20"/>
    <p:sldId id="25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0"/>
    <p:restoredTop sz="94662"/>
  </p:normalViewPr>
  <p:slideViewPr>
    <p:cSldViewPr snapToGrid="0" snapToObjects="1">
      <p:cViewPr varScale="1">
        <p:scale>
          <a:sx n="143" d="100"/>
          <a:sy n="143" d="100"/>
        </p:scale>
        <p:origin x="1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r-statistics.co/Top50-Ggplot2-Visualizations-MasterList-R-Code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ovia.com/en/blog/gganimate-how-to-create-plots-with-beautiful-animation-in-r/" TargetMode="External"/><Relationship Id="rId2" Type="http://schemas.openxmlformats.org/officeDocument/2006/relationships/hyperlink" Target="http://r-statistics.co/Top50-Ggplot2-Visualizations-MasterList-R-Code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rstudio.com/hc/en-us/articles/360004672913-Rendering-PowerPoint-Presentations-with-RStudi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r-statistics.co/Top50-Ggplot2-Visualizations-MasterList-R-Code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DAD-E777-F141-9F40-73DFB7075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21" y="1122363"/>
            <a:ext cx="8753707" cy="2387600"/>
          </a:xfrm>
        </p:spPr>
        <p:txBody>
          <a:bodyPr>
            <a:normAutofit/>
          </a:bodyPr>
          <a:lstStyle/>
          <a:p>
            <a:r>
              <a:rPr lang="en-US" dirty="0"/>
              <a:t>Unit 2: </a:t>
            </a:r>
            <a:br>
              <a:rPr lang="en-US" dirty="0"/>
            </a:br>
            <a:r>
              <a:rPr lang="en-US" dirty="0"/>
              <a:t>For Live Session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4856-25CB-D14D-A214-6A2633A85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00B3-7664-1F42-A730-81E0A4C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6BA7C2-20EA-E540-8DB1-4DD6BB30A387}"/>
              </a:ext>
            </a:extLst>
          </p:cNvPr>
          <p:cNvSpPr/>
          <p:nvPr/>
        </p:nvSpPr>
        <p:spPr>
          <a:xfrm>
            <a:off x="400049" y="1386619"/>
            <a:ext cx="8374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the dataset to investigate how the player’s height is related to the player’s weight. How does height change as the weight changes?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2CA02-5480-2648-9703-0866C9380C66}"/>
              </a:ext>
            </a:extLst>
          </p:cNvPr>
          <p:cNvSpPr/>
          <p:nvPr/>
        </p:nvSpPr>
        <p:spPr>
          <a:xfrm>
            <a:off x="313627" y="2136417"/>
            <a:ext cx="8547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PB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weight, y = </a:t>
            </a:r>
            <a:r>
              <a:rPr lang="en-US" dirty="0" err="1"/>
              <a:t>heightInch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 +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") + </a:t>
            </a:r>
            <a:r>
              <a:rPr lang="en-US" dirty="0" err="1"/>
              <a:t>ggtitle</a:t>
            </a:r>
            <a:r>
              <a:rPr lang="en-US" dirty="0"/>
              <a:t>("Height vs. Weight") + </a:t>
            </a:r>
            <a:r>
              <a:rPr lang="en-US" dirty="0" err="1"/>
              <a:t>xlab</a:t>
            </a:r>
            <a:r>
              <a:rPr lang="en-US" dirty="0"/>
              <a:t>("Weight") + </a:t>
            </a:r>
            <a:r>
              <a:rPr lang="en-US" dirty="0" err="1"/>
              <a:t>ylab</a:t>
            </a:r>
            <a:r>
              <a:rPr lang="en-US" dirty="0"/>
              <a:t>("Height")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072DA-F4E3-DD4D-BCC0-FCBC9BC4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73" y="2820938"/>
            <a:ext cx="6617319" cy="39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00B3-7664-1F42-A730-81E0A4C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6BA7C2-20EA-E540-8DB1-4DD6BB30A387}"/>
              </a:ext>
            </a:extLst>
          </p:cNvPr>
          <p:cNvSpPr/>
          <p:nvPr/>
        </p:nvSpPr>
        <p:spPr>
          <a:xfrm>
            <a:off x="400049" y="1386619"/>
            <a:ext cx="8374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the dataset to investigate how the player’s height is related to the player’s weight. How does height change as the weight changes?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E1B0C-C323-9649-9651-DFA36BDC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2873325"/>
            <a:ext cx="6623822" cy="3945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B66FE8-56A8-9548-B91C-E6E617BA77FF}"/>
              </a:ext>
            </a:extLst>
          </p:cNvPr>
          <p:cNvSpPr/>
          <p:nvPr/>
        </p:nvSpPr>
        <p:spPr>
          <a:xfrm>
            <a:off x="102101" y="2129972"/>
            <a:ext cx="8928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PB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weight, y = </a:t>
            </a:r>
            <a:r>
              <a:rPr lang="en-US" dirty="0" err="1"/>
              <a:t>heightInch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 +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") + </a:t>
            </a:r>
            <a:r>
              <a:rPr lang="en-US" dirty="0" err="1"/>
              <a:t>ggtitle</a:t>
            </a:r>
            <a:r>
              <a:rPr lang="en-US" dirty="0"/>
              <a:t>("Height vs. Weight") + </a:t>
            </a:r>
            <a:r>
              <a:rPr lang="en-US" dirty="0" err="1"/>
              <a:t>xlab</a:t>
            </a:r>
            <a:r>
              <a:rPr lang="en-US" dirty="0"/>
              <a:t>("Weight") + </a:t>
            </a:r>
            <a:r>
              <a:rPr lang="en-US" dirty="0" err="1"/>
              <a:t>ylab</a:t>
            </a:r>
            <a:r>
              <a:rPr lang="en-US" dirty="0"/>
              <a:t>("Height") + </a:t>
            </a:r>
            <a:r>
              <a:rPr lang="en-US" dirty="0" err="1"/>
              <a:t>facet_wrap</a:t>
            </a:r>
            <a:r>
              <a:rPr lang="en-US" dirty="0"/>
              <a:t>(~position)</a:t>
            </a:r>
          </a:p>
        </p:txBody>
      </p:sp>
    </p:spTree>
    <p:extLst>
      <p:ext uri="{BB962C8B-B14F-4D97-AF65-F5344CB8AC3E}">
        <p14:creationId xmlns:p14="http://schemas.microsoft.com/office/powerpoint/2010/main" val="53864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00B3-7664-1F42-A730-81E0A4C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6BA7C2-20EA-E540-8DB1-4DD6BB30A387}"/>
              </a:ext>
            </a:extLst>
          </p:cNvPr>
          <p:cNvSpPr/>
          <p:nvPr/>
        </p:nvSpPr>
        <p:spPr>
          <a:xfrm>
            <a:off x="400049" y="1386619"/>
            <a:ext cx="8374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historian would like to investigate the claim that the heights of players have increased over the years.  Analyze this claim graphically / visually.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DCA1D-47C7-494A-81C4-5B9E64FD9D1F}"/>
              </a:ext>
            </a:extLst>
          </p:cNvPr>
          <p:cNvSpPr/>
          <p:nvPr/>
        </p:nvSpPr>
        <p:spPr>
          <a:xfrm>
            <a:off x="94088" y="2168182"/>
            <a:ext cx="8986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PB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year_start</a:t>
            </a:r>
            <a:r>
              <a:rPr lang="en-US" dirty="0"/>
              <a:t>, y = </a:t>
            </a:r>
            <a:r>
              <a:rPr lang="en-US" dirty="0" err="1"/>
              <a:t>heightInch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 +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") + </a:t>
            </a:r>
            <a:r>
              <a:rPr lang="en-US" dirty="0" err="1"/>
              <a:t>ggtitle</a:t>
            </a:r>
            <a:r>
              <a:rPr lang="en-US" dirty="0"/>
              <a:t>("Height vs. Year Started") + </a:t>
            </a:r>
            <a:r>
              <a:rPr lang="en-US" dirty="0" err="1"/>
              <a:t>xlab</a:t>
            </a:r>
            <a:r>
              <a:rPr lang="en-US" dirty="0"/>
              <a:t>(”Year Started") + </a:t>
            </a:r>
            <a:r>
              <a:rPr lang="en-US" dirty="0" err="1"/>
              <a:t>ylab</a:t>
            </a:r>
            <a:r>
              <a:rPr lang="en-US" dirty="0"/>
              <a:t>("Height")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33DF4-5C16-EB40-8BC6-487A617C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50" y="2949745"/>
            <a:ext cx="6271631" cy="37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6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00B3-7664-1F42-A730-81E0A4C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6BA7C2-20EA-E540-8DB1-4DD6BB30A387}"/>
              </a:ext>
            </a:extLst>
          </p:cNvPr>
          <p:cNvSpPr/>
          <p:nvPr/>
        </p:nvSpPr>
        <p:spPr>
          <a:xfrm>
            <a:off x="400049" y="1386619"/>
            <a:ext cx="8374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historian would like to investigate the claim that the heights of players have increased over the years.  Analyze this claim graphically / visually.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536FC-E6D9-0542-B75E-6868970AD241}"/>
              </a:ext>
            </a:extLst>
          </p:cNvPr>
          <p:cNvSpPr/>
          <p:nvPr/>
        </p:nvSpPr>
        <p:spPr>
          <a:xfrm>
            <a:off x="200024" y="2026415"/>
            <a:ext cx="8743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PB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year_start</a:t>
            </a:r>
            <a:r>
              <a:rPr lang="en-US" dirty="0"/>
              <a:t>, y = </a:t>
            </a:r>
            <a:r>
              <a:rPr lang="en-US" dirty="0" err="1"/>
              <a:t>heightInch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 +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") + </a:t>
            </a:r>
            <a:r>
              <a:rPr lang="en-US" dirty="0" err="1"/>
              <a:t>ggtitle</a:t>
            </a:r>
            <a:r>
              <a:rPr lang="en-US" dirty="0"/>
              <a:t>("Height vs. Year Started") + </a:t>
            </a:r>
            <a:r>
              <a:rPr lang="en-US" dirty="0" err="1"/>
              <a:t>xlab</a:t>
            </a:r>
            <a:r>
              <a:rPr lang="en-US" dirty="0"/>
              <a:t>(”Year Started") + </a:t>
            </a:r>
            <a:r>
              <a:rPr lang="en-US" dirty="0" err="1"/>
              <a:t>ylab</a:t>
            </a:r>
            <a:r>
              <a:rPr lang="en-US" dirty="0"/>
              <a:t>("Height") + </a:t>
            </a:r>
            <a:r>
              <a:rPr lang="en-US" dirty="0" err="1"/>
              <a:t>facet_wrap</a:t>
            </a:r>
            <a:r>
              <a:rPr lang="en-US" dirty="0"/>
              <a:t>(~position)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C99F6E-4BAE-4F43-AC2B-CD3A7D87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12" y="3054443"/>
            <a:ext cx="5892490" cy="35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2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27B1-0F02-1946-8B21-DB6A58FC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986BAD-AD8D-2F42-8A8C-67240EBA0148}"/>
              </a:ext>
            </a:extLst>
          </p:cNvPr>
          <p:cNvSpPr/>
          <p:nvPr/>
        </p:nvSpPr>
        <p:spPr>
          <a:xfrm>
            <a:off x="373565" y="1434216"/>
            <a:ext cx="8396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a 3D plot of height vs. weight vs. year and color code the points by position.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5C06-A591-9A40-BF49-ACE6039D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90" y="2995295"/>
            <a:ext cx="5736412" cy="36901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F1C454-9102-C745-9859-9A0ED698109F}"/>
              </a:ext>
            </a:extLst>
          </p:cNvPr>
          <p:cNvSpPr/>
          <p:nvPr/>
        </p:nvSpPr>
        <p:spPr>
          <a:xfrm>
            <a:off x="524107" y="1922685"/>
            <a:ext cx="86198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plot_ly</a:t>
            </a:r>
            <a:r>
              <a:rPr lang="en-US" dirty="0"/>
              <a:t>(PB, x = ~</a:t>
            </a:r>
            <a:r>
              <a:rPr lang="en-US" dirty="0" err="1"/>
              <a:t>year_start</a:t>
            </a:r>
            <a:r>
              <a:rPr lang="en-US" dirty="0"/>
              <a:t>, y = ~weight, z = ~</a:t>
            </a:r>
            <a:r>
              <a:rPr lang="en-US" dirty="0" err="1"/>
              <a:t>heightInch</a:t>
            </a:r>
            <a:r>
              <a:rPr lang="en-US" dirty="0"/>
              <a:t>, color = ~position) %&gt;%</a:t>
            </a:r>
          </a:p>
          <a:p>
            <a:r>
              <a:rPr lang="en-US" dirty="0"/>
              <a:t>   </a:t>
            </a:r>
            <a:r>
              <a:rPr lang="en-US" dirty="0" err="1"/>
              <a:t>add_markers</a:t>
            </a:r>
            <a:r>
              <a:rPr lang="en-US" dirty="0"/>
              <a:t>() %&gt;%</a:t>
            </a:r>
          </a:p>
          <a:p>
            <a:r>
              <a:rPr lang="en-US" dirty="0"/>
              <a:t>   layout(scene = list(</a:t>
            </a:r>
            <a:r>
              <a:rPr lang="en-US" dirty="0" err="1"/>
              <a:t>xaxis</a:t>
            </a:r>
            <a:r>
              <a:rPr lang="en-US" dirty="0"/>
              <a:t> = list(title = 'Year Started'),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yaxis</a:t>
            </a:r>
            <a:r>
              <a:rPr lang="en-US" dirty="0"/>
              <a:t> = list(title = 'Weight'),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zaxis</a:t>
            </a:r>
            <a:r>
              <a:rPr lang="en-US" dirty="0"/>
              <a:t> = list(title = 'Height')))</a:t>
            </a:r>
          </a:p>
        </p:txBody>
      </p:sp>
    </p:spTree>
    <p:extLst>
      <p:ext uri="{BB962C8B-B14F-4D97-AF65-F5344CB8AC3E}">
        <p14:creationId xmlns:p14="http://schemas.microsoft.com/office/powerpoint/2010/main" val="89001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42E9-65B8-F142-9F7E-A54C6A68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6B06A-4A2D-F646-ADA0-E67F2CBF35DC}"/>
              </a:ext>
            </a:extLst>
          </p:cNvPr>
          <p:cNvSpPr/>
          <p:nvPr/>
        </p:nvSpPr>
        <p:spPr>
          <a:xfrm>
            <a:off x="284356" y="1406165"/>
            <a:ext cx="8575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 to this website and use one of the 50 best plots to visualize some aspect of the data and provide at least one insight.  You will present your work in breakout! </a:t>
            </a:r>
            <a:r>
              <a:rPr lang="en-US" dirty="0">
                <a:hlinkClick r:id="rId2"/>
              </a:rPr>
              <a:t>http://r-statistics.co/Top50-Ggplot2-Visualizations-MasterList-R-Code.html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42E9-65B8-F142-9F7E-A54C6A68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6B06A-4A2D-F646-ADA0-E67F2CBF35DC}"/>
              </a:ext>
            </a:extLst>
          </p:cNvPr>
          <p:cNvSpPr/>
          <p:nvPr/>
        </p:nvSpPr>
        <p:spPr>
          <a:xfrm>
            <a:off x="284356" y="1406165"/>
            <a:ext cx="8575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 to this website and use one of the 50 best plots to visualize some aspect of the data and provide at least one insight.  You will present your work in breakout! </a:t>
            </a:r>
            <a:r>
              <a:rPr lang="en-US" dirty="0">
                <a:hlinkClick r:id="rId2"/>
              </a:rPr>
              <a:t>http://r-statistics.co/Top50-Ggplot2-Visualizations-MasterList-R-Code.html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E4CE6C-DD8D-4C4D-8A32-28E4A2619D9A}"/>
              </a:ext>
            </a:extLst>
          </p:cNvPr>
          <p:cNvSpPr/>
          <p:nvPr/>
        </p:nvSpPr>
        <p:spPr>
          <a:xfrm>
            <a:off x="284356" y="2324788"/>
            <a:ext cx="742113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library(ggplot2)</a:t>
            </a:r>
          </a:p>
          <a:p>
            <a:r>
              <a:rPr lang="en-US" sz="1400" dirty="0"/>
              <a:t>library(</a:t>
            </a:r>
            <a:r>
              <a:rPr lang="en-US" sz="1400" dirty="0" err="1"/>
              <a:t>gganimate</a:t>
            </a:r>
            <a:r>
              <a:rPr lang="en-US" sz="1400" dirty="0"/>
              <a:t>)</a:t>
            </a:r>
          </a:p>
          <a:p>
            <a:r>
              <a:rPr lang="en-US" sz="1400" dirty="0"/>
              <a:t>library(</a:t>
            </a:r>
            <a:r>
              <a:rPr lang="en-US" sz="1400" dirty="0" err="1"/>
              <a:t>gapminder</a:t>
            </a:r>
            <a:r>
              <a:rPr lang="en-US" sz="1400" dirty="0"/>
              <a:t>)</a:t>
            </a:r>
          </a:p>
          <a:p>
            <a:r>
              <a:rPr lang="en-US" sz="1400" dirty="0"/>
              <a:t>library(</a:t>
            </a:r>
            <a:r>
              <a:rPr lang="en-US" sz="1400" dirty="0" err="1"/>
              <a:t>gifski</a:t>
            </a:r>
            <a:r>
              <a:rPr lang="en-US" sz="1400" dirty="0"/>
              <a:t>)</a:t>
            </a:r>
          </a:p>
          <a:p>
            <a:r>
              <a:rPr lang="en-US" sz="1400" dirty="0"/>
              <a:t>library(</a:t>
            </a:r>
            <a:r>
              <a:rPr lang="en-US" sz="1400" dirty="0" err="1"/>
              <a:t>png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p &lt;-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</a:p>
          <a:p>
            <a:r>
              <a:rPr lang="en-US" sz="1400" dirty="0"/>
              <a:t>  PB, 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aes</a:t>
            </a:r>
            <a:r>
              <a:rPr lang="en-US" sz="1400" dirty="0"/>
              <a:t>(x = weight, y=</a:t>
            </a:r>
            <a:r>
              <a:rPr lang="en-US" sz="1400" dirty="0" err="1"/>
              <a:t>heightInch</a:t>
            </a:r>
            <a:r>
              <a:rPr lang="en-US" sz="1400" dirty="0"/>
              <a:t>, size = weight, </a:t>
            </a:r>
            <a:r>
              <a:rPr lang="en-US" sz="1400" dirty="0" err="1"/>
              <a:t>colour</a:t>
            </a:r>
            <a:r>
              <a:rPr lang="en-US" sz="1400" dirty="0"/>
              <a:t> = position)</a:t>
            </a:r>
          </a:p>
          <a:p>
            <a:r>
              <a:rPr lang="en-US" sz="1400" dirty="0"/>
              <a:t>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geom_point</a:t>
            </a:r>
            <a:r>
              <a:rPr lang="en-US" sz="1400" dirty="0"/>
              <a:t>(</a:t>
            </a:r>
            <a:r>
              <a:rPr lang="en-US" sz="1400" dirty="0" err="1"/>
              <a:t>show.legend</a:t>
            </a:r>
            <a:r>
              <a:rPr lang="en-US" sz="1400" dirty="0"/>
              <a:t> = FALSE, alpha = 0.7)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scale_color_viridis_d</a:t>
            </a:r>
            <a:r>
              <a:rPr lang="en-US" sz="1400" dirty="0"/>
              <a:t>()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scale_size</a:t>
            </a:r>
            <a:r>
              <a:rPr lang="en-US" sz="1400" dirty="0"/>
              <a:t>(range = c(2, 12)) +</a:t>
            </a:r>
          </a:p>
          <a:p>
            <a:r>
              <a:rPr lang="en-US" sz="1400" dirty="0"/>
              <a:t>  labs(x = "Weight", y = "Height")</a:t>
            </a:r>
          </a:p>
          <a:p>
            <a:r>
              <a:rPr lang="en-US" sz="1400" dirty="0"/>
              <a:t>p</a:t>
            </a:r>
          </a:p>
          <a:p>
            <a:r>
              <a:rPr lang="en-US" sz="1400" dirty="0"/>
              <a:t>p + </a:t>
            </a:r>
            <a:r>
              <a:rPr lang="en-US" sz="1400" dirty="0" err="1"/>
              <a:t>transition_time</a:t>
            </a:r>
            <a:r>
              <a:rPr lang="en-US" sz="1400" dirty="0"/>
              <a:t>(</a:t>
            </a:r>
            <a:r>
              <a:rPr lang="en-US" sz="1400" dirty="0" err="1"/>
              <a:t>year_start</a:t>
            </a:r>
            <a:r>
              <a:rPr lang="en-US" sz="1400" dirty="0"/>
              <a:t>) +</a:t>
            </a:r>
          </a:p>
          <a:p>
            <a:r>
              <a:rPr lang="en-US" sz="1400" dirty="0"/>
              <a:t>  labs(title = "Year: {</a:t>
            </a:r>
            <a:r>
              <a:rPr lang="en-US" sz="1400" dirty="0" err="1"/>
              <a:t>frame_time</a:t>
            </a:r>
            <a:r>
              <a:rPr lang="en-US" sz="1400" dirty="0"/>
              <a:t>}")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A6D708-D13B-3F4A-B96E-E5891EE36FC7}"/>
              </a:ext>
            </a:extLst>
          </p:cNvPr>
          <p:cNvSpPr/>
          <p:nvPr/>
        </p:nvSpPr>
        <p:spPr>
          <a:xfrm>
            <a:off x="284356" y="6295106"/>
            <a:ext cx="8230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https://www.datanovia.com/en/blog/gganimate-how-to-create-plots-with-beautiful-animation-in-r/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472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42E9-65B8-F142-9F7E-A54C6A68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6B06A-4A2D-F646-ADA0-E67F2CBF35DC}"/>
              </a:ext>
            </a:extLst>
          </p:cNvPr>
          <p:cNvSpPr/>
          <p:nvPr/>
        </p:nvSpPr>
        <p:spPr>
          <a:xfrm>
            <a:off x="284356" y="1484223"/>
            <a:ext cx="8575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Visually test the claim that the distribution of incomes increase (mean or median) as the education level rises.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D2090-F9D2-A245-9FA6-885B4357AD6B}"/>
              </a:ext>
            </a:extLst>
          </p:cNvPr>
          <p:cNvSpPr/>
          <p:nvPr/>
        </p:nvSpPr>
        <p:spPr>
          <a:xfrm>
            <a:off x="284356" y="2163455"/>
            <a:ext cx="8575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EI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Educ</a:t>
            </a:r>
            <a:r>
              <a:rPr lang="en-US" dirty="0"/>
              <a:t>, y = Income2005, fill = </a:t>
            </a:r>
            <a:r>
              <a:rPr lang="en-US" dirty="0" err="1"/>
              <a:t>Educ</a:t>
            </a:r>
            <a:r>
              <a:rPr lang="en-US" dirty="0"/>
              <a:t>)) + </a:t>
            </a:r>
            <a:r>
              <a:rPr lang="en-US" dirty="0" err="1"/>
              <a:t>geom_boxplot</a:t>
            </a:r>
            <a:r>
              <a:rPr lang="en-US" dirty="0"/>
              <a:t>() +</a:t>
            </a:r>
            <a:r>
              <a:rPr lang="en-US" dirty="0" err="1"/>
              <a:t>ggtitle</a:t>
            </a:r>
            <a:r>
              <a:rPr lang="en-US" dirty="0"/>
              <a:t>("Income v. Education Level") + </a:t>
            </a:r>
            <a:r>
              <a:rPr lang="en-US" dirty="0" err="1"/>
              <a:t>xlab</a:t>
            </a:r>
            <a:r>
              <a:rPr lang="en-US" dirty="0"/>
              <a:t>("Income") + </a:t>
            </a:r>
            <a:r>
              <a:rPr lang="en-US" dirty="0" err="1"/>
              <a:t>ylab</a:t>
            </a:r>
            <a:r>
              <a:rPr lang="en-US" dirty="0"/>
              <a:t>("Education Level")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AC975-9339-8D42-93F0-E697186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33" y="2943432"/>
            <a:ext cx="5847885" cy="39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2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42E9-65B8-F142-9F7E-A54C6A68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6B06A-4A2D-F646-ADA0-E67F2CBF35DC}"/>
              </a:ext>
            </a:extLst>
          </p:cNvPr>
          <p:cNvSpPr/>
          <p:nvPr/>
        </p:nvSpPr>
        <p:spPr>
          <a:xfrm>
            <a:off x="284356" y="1484223"/>
            <a:ext cx="8575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Visually test the claim that the distribution of incomes increase (mean or median) as the education level rises.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D2090-F9D2-A245-9FA6-885B4357AD6B}"/>
              </a:ext>
            </a:extLst>
          </p:cNvPr>
          <p:cNvSpPr/>
          <p:nvPr/>
        </p:nvSpPr>
        <p:spPr>
          <a:xfrm>
            <a:off x="284356" y="2163455"/>
            <a:ext cx="8575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bymedian</a:t>
            </a:r>
            <a:r>
              <a:rPr lang="en-US" dirty="0"/>
              <a:t> &lt;- with(EI, reorder(</a:t>
            </a:r>
            <a:r>
              <a:rPr lang="en-US" dirty="0" err="1"/>
              <a:t>Educ</a:t>
            </a:r>
            <a:r>
              <a:rPr lang="en-US" dirty="0"/>
              <a:t>, Income2005, median))</a:t>
            </a:r>
          </a:p>
          <a:p>
            <a:r>
              <a:rPr lang="en-US" dirty="0" err="1"/>
              <a:t>EI$OrdEduc</a:t>
            </a:r>
            <a:r>
              <a:rPr lang="en-US" dirty="0"/>
              <a:t> = </a:t>
            </a:r>
            <a:r>
              <a:rPr lang="en-US" dirty="0" err="1"/>
              <a:t>bymedian</a:t>
            </a:r>
            <a:endParaRPr lang="en-US" dirty="0"/>
          </a:p>
          <a:p>
            <a:r>
              <a:rPr lang="en-US" dirty="0"/>
              <a:t>EI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OrdEduc</a:t>
            </a:r>
            <a:r>
              <a:rPr lang="en-US" dirty="0"/>
              <a:t>, y = Income2005, fill = </a:t>
            </a:r>
            <a:r>
              <a:rPr lang="en-US" dirty="0" err="1"/>
              <a:t>OrdEduc</a:t>
            </a:r>
            <a:r>
              <a:rPr lang="en-US" dirty="0"/>
              <a:t>)) + </a:t>
            </a:r>
            <a:r>
              <a:rPr lang="en-US" dirty="0" err="1"/>
              <a:t>geom_boxplot</a:t>
            </a:r>
            <a:r>
              <a:rPr lang="en-US" dirty="0"/>
              <a:t>() +</a:t>
            </a:r>
            <a:r>
              <a:rPr lang="en-US" dirty="0" err="1"/>
              <a:t>ggtitle</a:t>
            </a:r>
            <a:r>
              <a:rPr lang="en-US" dirty="0"/>
              <a:t>("Income v. Education Level") + </a:t>
            </a:r>
            <a:r>
              <a:rPr lang="en-US" dirty="0" err="1"/>
              <a:t>xlab</a:t>
            </a:r>
            <a:r>
              <a:rPr lang="en-US" dirty="0"/>
              <a:t>("Income") + </a:t>
            </a:r>
            <a:r>
              <a:rPr lang="en-US" dirty="0" err="1"/>
              <a:t>ylab</a:t>
            </a:r>
            <a:r>
              <a:rPr lang="en-US" dirty="0"/>
              <a:t>("Education Level")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DA254D-455D-FF4E-A610-41713038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03" y="3456516"/>
            <a:ext cx="6720004" cy="34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0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78A7-E8D7-5740-882A-BE8FA1CA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</a:t>
            </a:r>
            <a:br>
              <a:rPr lang="en-US" dirty="0"/>
            </a:br>
            <a:r>
              <a:rPr lang="en-US" dirty="0" err="1"/>
              <a:t>Rmarkdown</a:t>
            </a:r>
            <a:r>
              <a:rPr lang="en-US" dirty="0"/>
              <a:t> to PowerPoint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5BDB92-B677-8D46-98D5-5D16C90D7E6A}"/>
              </a:ext>
            </a:extLst>
          </p:cNvPr>
          <p:cNvSpPr/>
          <p:nvPr/>
        </p:nvSpPr>
        <p:spPr>
          <a:xfrm>
            <a:off x="317809" y="3435687"/>
            <a:ext cx="8508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https://support.rstudio.com/hc/en-us/articles/360004672913-Rendering-PowerPoint-Presentations-with-RStudio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BFDD-09B3-D14C-9BEE-C273B96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9371"/>
            <a:ext cx="9144000" cy="772298"/>
          </a:xfrm>
        </p:spPr>
        <p:txBody>
          <a:bodyPr>
            <a:noAutofit/>
          </a:bodyPr>
          <a:lstStyle/>
          <a:p>
            <a:r>
              <a:rPr lang="en-US" sz="3200" dirty="0"/>
              <a:t>Put each on its own slide(s) and include your code!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FBDD-970F-B643-AD28-B53B5F91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78" y="1326996"/>
            <a:ext cx="8631044" cy="543064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dirty="0"/>
              <a:t>Download into R Studio the </a:t>
            </a:r>
            <a:r>
              <a:rPr lang="en-US" sz="3400" dirty="0" err="1"/>
              <a:t>PlayerBBall.csv</a:t>
            </a:r>
            <a:r>
              <a:rPr lang="en-US" sz="3400" dirty="0"/>
              <a:t> dataset. This data set is every NBA basketball player from 1950 to present.  It contains their height, weight, position and the year they played (among other data.) (Position: F-Forward, C-Centers, F-C and C-F – Forward /Centers, G – Guards, F-G – Forward/Guards)  FYI: If you feel that these questions are open ended or at least a little vague, this is on purpose.  Answer the question as you understand it and make any assumptions you need to make </a:t>
            </a:r>
            <a:r>
              <a:rPr lang="en-US" sz="3400" dirty="0" err="1"/>
              <a:t>ot</a:t>
            </a:r>
            <a:r>
              <a:rPr lang="en-US" sz="3400" dirty="0"/>
              <a:t> answer the question and record those assumptions. </a:t>
            </a:r>
          </a:p>
          <a:p>
            <a:r>
              <a:rPr lang="en-US" dirty="0"/>
              <a:t>Use the </a:t>
            </a:r>
            <a:r>
              <a:rPr lang="en-US" dirty="0" err="1"/>
              <a:t>PlayerBBall.csv</a:t>
            </a:r>
            <a:r>
              <a:rPr lang="en-US" dirty="0"/>
              <a:t> dataset to visually represent (summarize) the number of players in each position. </a:t>
            </a:r>
          </a:p>
          <a:p>
            <a:r>
              <a:rPr lang="en-US" dirty="0"/>
              <a:t>Use the dataset to visually investigate the distribution of the weight of centers (C) is greater than the distribution of the weight of forwards (F).  </a:t>
            </a:r>
          </a:p>
          <a:p>
            <a:r>
              <a:rPr lang="en-US" dirty="0"/>
              <a:t>Use the dataset to visually investigate if the distribution of the height of centers (C) is greater than the distribution of the height of forwards (F).</a:t>
            </a:r>
          </a:p>
          <a:p>
            <a:r>
              <a:rPr lang="en-US" dirty="0"/>
              <a:t>Use the dataset to visually investigate if the distribution of height is different between </a:t>
            </a:r>
            <a:r>
              <a:rPr lang="en-US" i="1" dirty="0"/>
              <a:t>any </a:t>
            </a:r>
            <a:r>
              <a:rPr lang="en-US" dirty="0"/>
              <a:t>of the positions.  </a:t>
            </a:r>
          </a:p>
          <a:p>
            <a:r>
              <a:rPr lang="en-US" dirty="0"/>
              <a:t>Use the dataset to investigate how the player’s height is related to the player’s weight. How does height change as the weight changes?  </a:t>
            </a:r>
          </a:p>
          <a:p>
            <a:r>
              <a:rPr lang="en-US" dirty="0"/>
              <a:t>Is their any difference in the relationship between height and weight between positions?  Are height and weight related differently for different positions.</a:t>
            </a:r>
          </a:p>
          <a:p>
            <a:r>
              <a:rPr lang="en-US" dirty="0"/>
              <a:t>A historian would like to investigate the claim that the heights of players have increased over the years.  Analyze this claim graphically / visually. </a:t>
            </a:r>
          </a:p>
          <a:p>
            <a:r>
              <a:rPr lang="en-US" dirty="0"/>
              <a:t>Create a 3D plot of height vs. weight vs. year and color code the points by position.  </a:t>
            </a:r>
          </a:p>
          <a:p>
            <a:r>
              <a:rPr lang="en-US" dirty="0"/>
              <a:t>Go to this website and use one of the 50 best plots to visualize some aspect of the data and provide at least one insight.  You will present your work in breakout! </a:t>
            </a:r>
            <a:r>
              <a:rPr lang="en-US" dirty="0">
                <a:hlinkClick r:id="rId2"/>
              </a:rPr>
              <a:t>http://r-statistics.co/Top50-Ggplot2-Visualizations-MasterList-R-Code.html</a:t>
            </a:r>
            <a:endParaRPr lang="en-US" dirty="0"/>
          </a:p>
          <a:p>
            <a:pPr marL="0" indent="0">
              <a:buNone/>
            </a:pPr>
            <a:r>
              <a:rPr lang="en-US" sz="3400" dirty="0"/>
              <a:t>Separate dataset:  The </a:t>
            </a:r>
            <a:r>
              <a:rPr lang="en-US" sz="3400" dirty="0" err="1"/>
              <a:t>EducationIncome.csv</a:t>
            </a:r>
            <a:r>
              <a:rPr lang="en-US" sz="3400" dirty="0"/>
              <a:t> dataset has incomes of randomly selected Americans and their level of education.  </a:t>
            </a:r>
          </a:p>
          <a:p>
            <a:r>
              <a:rPr lang="en-US" dirty="0"/>
              <a:t>Visually test the claim that the distribution of incomes increase (mean or median) as the education level rises. </a:t>
            </a:r>
          </a:p>
        </p:txBody>
      </p:sp>
    </p:spTree>
    <p:extLst>
      <p:ext uri="{BB962C8B-B14F-4D97-AF65-F5344CB8AC3E}">
        <p14:creationId xmlns:p14="http://schemas.microsoft.com/office/powerpoint/2010/main" val="320353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0630-3D1B-AD43-BF52-A52FEC05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58" y="243925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Don’t Forget Your </a:t>
            </a:r>
            <a:br>
              <a:rPr lang="en-US" dirty="0"/>
            </a:br>
            <a:r>
              <a:rPr lang="en-US" dirty="0"/>
              <a:t>Takeaways and Questions!</a:t>
            </a:r>
          </a:p>
        </p:txBody>
      </p:sp>
    </p:spTree>
    <p:extLst>
      <p:ext uri="{BB962C8B-B14F-4D97-AF65-F5344CB8AC3E}">
        <p14:creationId xmlns:p14="http://schemas.microsoft.com/office/powerpoint/2010/main" val="86549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61CE-48BD-0145-B0B4-178964D2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E4445E-B4FF-064B-948B-A53653EAC500}"/>
              </a:ext>
            </a:extLst>
          </p:cNvPr>
          <p:cNvSpPr/>
          <p:nvPr/>
        </p:nvSpPr>
        <p:spPr>
          <a:xfrm>
            <a:off x="795918" y="2949718"/>
            <a:ext cx="8069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PB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position, fill = position)) + </a:t>
            </a:r>
            <a:r>
              <a:rPr lang="en-US" dirty="0" err="1"/>
              <a:t>geom_bar</a:t>
            </a:r>
            <a:r>
              <a:rPr lang="en-US" dirty="0"/>
              <a:t>() + </a:t>
            </a:r>
            <a:r>
              <a:rPr lang="en-US" dirty="0" err="1"/>
              <a:t>ggtitle</a:t>
            </a:r>
            <a:r>
              <a:rPr lang="en-US" dirty="0"/>
              <a:t>("Positions")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2ECDC-31AA-5342-8AF1-0FCD2DAB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92" y="3319050"/>
            <a:ext cx="5932951" cy="33078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05AF11-91C6-974E-8E6A-9043F29898C0}"/>
              </a:ext>
            </a:extLst>
          </p:cNvPr>
          <p:cNvSpPr/>
          <p:nvPr/>
        </p:nvSpPr>
        <p:spPr>
          <a:xfrm>
            <a:off x="628650" y="2060021"/>
            <a:ext cx="7886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Use the </a:t>
            </a:r>
            <a:r>
              <a:rPr lang="en-US" sz="1400" dirty="0" err="1"/>
              <a:t>PlayerBBall.csv</a:t>
            </a:r>
            <a:r>
              <a:rPr lang="en-US" sz="1400" dirty="0"/>
              <a:t> dataset to visually represent (summarize) the number of players in each position.</a:t>
            </a:r>
          </a:p>
        </p:txBody>
      </p:sp>
    </p:spTree>
    <p:extLst>
      <p:ext uri="{BB962C8B-B14F-4D97-AF65-F5344CB8AC3E}">
        <p14:creationId xmlns:p14="http://schemas.microsoft.com/office/powerpoint/2010/main" val="379634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61CE-48BD-0145-B0B4-178964D2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5AF11-91C6-974E-8E6A-9043F29898C0}"/>
              </a:ext>
            </a:extLst>
          </p:cNvPr>
          <p:cNvSpPr/>
          <p:nvPr/>
        </p:nvSpPr>
        <p:spPr>
          <a:xfrm>
            <a:off x="206298" y="1556875"/>
            <a:ext cx="8731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Use the dataset to visually investigate the distribution of the weight of centers (C) is greater than the distribution of the weight of forwards (F).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BB387-0405-484E-9770-C065F97C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89" y="2779173"/>
            <a:ext cx="6911821" cy="3853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7B2EF-7B2F-B94A-9C49-6C5F8165F912}"/>
              </a:ext>
            </a:extLst>
          </p:cNvPr>
          <p:cNvSpPr/>
          <p:nvPr/>
        </p:nvSpPr>
        <p:spPr>
          <a:xfrm>
            <a:off x="628650" y="2311875"/>
            <a:ext cx="766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PB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weight, fill = position)) + </a:t>
            </a:r>
            <a:r>
              <a:rPr lang="en-US" dirty="0" err="1"/>
              <a:t>geom_boxplot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0487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61CE-48BD-0145-B0B4-178964D2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5AF11-91C6-974E-8E6A-9043F29898C0}"/>
              </a:ext>
            </a:extLst>
          </p:cNvPr>
          <p:cNvSpPr/>
          <p:nvPr/>
        </p:nvSpPr>
        <p:spPr>
          <a:xfrm>
            <a:off x="206298" y="1556875"/>
            <a:ext cx="8731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Use the dataset to visually investigate the distribution of the weight of centers (C) is greater than the distribution of the weight of forwards (F).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A5F84-8A63-1845-B58F-A8706E474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66" y="2912987"/>
            <a:ext cx="6835681" cy="38111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A13FF1-8CDF-9C4F-98CB-16F7B4FEE552}"/>
              </a:ext>
            </a:extLst>
          </p:cNvPr>
          <p:cNvSpPr/>
          <p:nvPr/>
        </p:nvSpPr>
        <p:spPr>
          <a:xfrm>
            <a:off x="289931" y="2173375"/>
            <a:ext cx="8564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PB %&gt;% filter(position == "C" | position == "F")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position,y</a:t>
            </a:r>
            <a:r>
              <a:rPr lang="en-US" dirty="0"/>
              <a:t> = weight, fill = position)) + </a:t>
            </a:r>
            <a:r>
              <a:rPr lang="en-US" dirty="0" err="1"/>
              <a:t>geom_boxplot</a:t>
            </a:r>
            <a:r>
              <a:rPr lang="en-US" dirty="0"/>
              <a:t>() + </a:t>
            </a:r>
            <a:r>
              <a:rPr lang="en-US" dirty="0" err="1"/>
              <a:t>xlab</a:t>
            </a:r>
            <a:r>
              <a:rPr lang="en-US" dirty="0"/>
              <a:t>("Position") + </a:t>
            </a:r>
            <a:r>
              <a:rPr lang="en-US" dirty="0" err="1"/>
              <a:t>ggtitle</a:t>
            </a:r>
            <a:r>
              <a:rPr lang="en-US"/>
              <a:t>("Weight vs C and F")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9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61CE-48BD-0145-B0B4-178964D2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5AF11-91C6-974E-8E6A-9043F29898C0}"/>
              </a:ext>
            </a:extLst>
          </p:cNvPr>
          <p:cNvSpPr/>
          <p:nvPr/>
        </p:nvSpPr>
        <p:spPr>
          <a:xfrm>
            <a:off x="206298" y="1556875"/>
            <a:ext cx="8731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Use the dataset to visually investigate the distribution of the weight of centers (C) is greater than the distribution of the weight of forwards (F).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37C60-1DFF-5348-9045-6158FBD2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05" y="2882438"/>
            <a:ext cx="6898733" cy="3846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642F11-925E-F747-A29A-0BD1811CB614}"/>
              </a:ext>
            </a:extLst>
          </p:cNvPr>
          <p:cNvSpPr/>
          <p:nvPr/>
        </p:nvSpPr>
        <p:spPr>
          <a:xfrm>
            <a:off x="206298" y="2141714"/>
            <a:ext cx="8731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PB %&gt;% filter(position == "C" | position == "F")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weight, fill = position)) + </a:t>
            </a:r>
            <a:r>
              <a:rPr lang="en-US" dirty="0" err="1"/>
              <a:t>geom_histogram</a:t>
            </a:r>
            <a:r>
              <a:rPr lang="en-US" dirty="0"/>
              <a:t>() + </a:t>
            </a:r>
            <a:r>
              <a:rPr lang="en-US" dirty="0" err="1"/>
              <a:t>facet_wrap</a:t>
            </a:r>
            <a:r>
              <a:rPr lang="en-US" dirty="0"/>
              <a:t>(~position) + </a:t>
            </a:r>
            <a:r>
              <a:rPr lang="en-US" dirty="0" err="1"/>
              <a:t>ggtitle</a:t>
            </a:r>
            <a:r>
              <a:rPr lang="en-US" dirty="0"/>
              <a:t>("</a:t>
            </a:r>
            <a:r>
              <a:rPr lang="en-US" dirty="0" err="1"/>
              <a:t>Weigth</a:t>
            </a:r>
            <a:r>
              <a:rPr lang="en-US" dirty="0"/>
              <a:t>: C vs. F")</a:t>
            </a:r>
          </a:p>
        </p:txBody>
      </p:sp>
    </p:spTree>
    <p:extLst>
      <p:ext uri="{BB962C8B-B14F-4D97-AF65-F5344CB8AC3E}">
        <p14:creationId xmlns:p14="http://schemas.microsoft.com/office/powerpoint/2010/main" val="84464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4A8D-F6BF-CC4C-BBC8-36DD1FE5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D90D5-5F7E-CE47-914F-17E21994E1F0}"/>
              </a:ext>
            </a:extLst>
          </p:cNvPr>
          <p:cNvSpPr/>
          <p:nvPr/>
        </p:nvSpPr>
        <p:spPr>
          <a:xfrm>
            <a:off x="434898" y="1468387"/>
            <a:ext cx="8080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the dataset to visually investigate if the distribution of the height of centers (C) is greater than the distribution of the height of forwards (F).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FE314-DE12-7E43-804E-F26B3940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45" y="2793950"/>
            <a:ext cx="7146110" cy="39842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43696B-6A54-6146-82DC-F99CD3E7F8B7}"/>
              </a:ext>
            </a:extLst>
          </p:cNvPr>
          <p:cNvSpPr/>
          <p:nvPr/>
        </p:nvSpPr>
        <p:spPr>
          <a:xfrm>
            <a:off x="434898" y="2147619"/>
            <a:ext cx="8441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PB %&gt;% filter(position == "C" | position == "F")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heightInch</a:t>
            </a:r>
            <a:r>
              <a:rPr lang="en-US" dirty="0"/>
              <a:t>, fill = position)) + </a:t>
            </a:r>
            <a:r>
              <a:rPr lang="en-US" dirty="0" err="1"/>
              <a:t>geom_histogram</a:t>
            </a:r>
            <a:r>
              <a:rPr lang="en-US" dirty="0"/>
              <a:t>() + </a:t>
            </a:r>
            <a:r>
              <a:rPr lang="en-US" dirty="0" err="1"/>
              <a:t>facet_wrap</a:t>
            </a:r>
            <a:r>
              <a:rPr lang="en-US" dirty="0"/>
              <a:t>(~position) + </a:t>
            </a:r>
            <a:r>
              <a:rPr lang="en-US" dirty="0" err="1"/>
              <a:t>ggtitle</a:t>
            </a:r>
            <a:r>
              <a:rPr lang="en-US" dirty="0"/>
              <a:t>("Height: C vs. F")</a:t>
            </a:r>
          </a:p>
        </p:txBody>
      </p:sp>
    </p:spTree>
    <p:extLst>
      <p:ext uri="{BB962C8B-B14F-4D97-AF65-F5344CB8AC3E}">
        <p14:creationId xmlns:p14="http://schemas.microsoft.com/office/powerpoint/2010/main" val="275657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4A8D-F6BF-CC4C-BBC8-36DD1FE5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D90D5-5F7E-CE47-914F-17E21994E1F0}"/>
              </a:ext>
            </a:extLst>
          </p:cNvPr>
          <p:cNvSpPr/>
          <p:nvPr/>
        </p:nvSpPr>
        <p:spPr>
          <a:xfrm>
            <a:off x="434898" y="1367523"/>
            <a:ext cx="8080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the dataset to visually investigate if the distribution of the height of centers (C) is greater than the distribution of the height of forwards (F).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89882-6B7B-FD41-A8B5-F26A0AFC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33" y="2793950"/>
            <a:ext cx="7117575" cy="39683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72869-22EA-A540-A256-25B3AB626E5C}"/>
              </a:ext>
            </a:extLst>
          </p:cNvPr>
          <p:cNvSpPr/>
          <p:nvPr/>
        </p:nvSpPr>
        <p:spPr>
          <a:xfrm>
            <a:off x="377051" y="2114718"/>
            <a:ext cx="8196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PB %&gt;% filter(position == "C" | position == "F")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heightInch</a:t>
            </a:r>
            <a:r>
              <a:rPr lang="en-US" dirty="0"/>
              <a:t>, fill = position)) + </a:t>
            </a:r>
            <a:r>
              <a:rPr lang="en-US" dirty="0" err="1"/>
              <a:t>geom_boxplot</a:t>
            </a:r>
            <a:r>
              <a:rPr lang="en-US" dirty="0"/>
              <a:t>() + </a:t>
            </a:r>
            <a:r>
              <a:rPr lang="en-US" dirty="0" err="1"/>
              <a:t>ggtitle</a:t>
            </a:r>
            <a:r>
              <a:rPr lang="en-US" dirty="0"/>
              <a:t>("Height: C vs. F")</a:t>
            </a:r>
          </a:p>
        </p:txBody>
      </p:sp>
    </p:spTree>
    <p:extLst>
      <p:ext uri="{BB962C8B-B14F-4D97-AF65-F5344CB8AC3E}">
        <p14:creationId xmlns:p14="http://schemas.microsoft.com/office/powerpoint/2010/main" val="221579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4A8D-F6BF-CC4C-BBC8-36DD1FE5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Live Session: Question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83DFA-2FB5-D942-9A57-B1EDED1717EA}"/>
              </a:ext>
            </a:extLst>
          </p:cNvPr>
          <p:cNvSpPr/>
          <p:nvPr/>
        </p:nvSpPr>
        <p:spPr>
          <a:xfrm>
            <a:off x="362415" y="1367523"/>
            <a:ext cx="8419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the dataset to visually investigate if the distribution of height is different between </a:t>
            </a:r>
            <a:r>
              <a:rPr lang="en-US" b="1" i="1" dirty="0"/>
              <a:t>any</a:t>
            </a:r>
            <a:r>
              <a:rPr lang="en-US" i="1" dirty="0"/>
              <a:t> </a:t>
            </a:r>
            <a:r>
              <a:rPr lang="en-US" dirty="0"/>
              <a:t>of the positions.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49F1B-0427-884E-BE24-F86ED7CE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48" y="2648524"/>
            <a:ext cx="7566102" cy="42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4858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6363</TotalTime>
  <Words>1720</Words>
  <Application>Microsoft Macintosh PowerPoint</Application>
  <PresentationFormat>On-screen Show (4:3)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2U</vt:lpstr>
      <vt:lpstr>Unit 2:  For Live Session Assignment</vt:lpstr>
      <vt:lpstr>Put each on its own slide(s) and include your code! </vt:lpstr>
      <vt:lpstr>For Live Session: Question 1</vt:lpstr>
      <vt:lpstr>For Live Session: Question 2</vt:lpstr>
      <vt:lpstr>For Live Session: Question 2</vt:lpstr>
      <vt:lpstr>For Live Session: Question 2</vt:lpstr>
      <vt:lpstr>For Live Session: Question 3</vt:lpstr>
      <vt:lpstr>For Live Session: Question 3</vt:lpstr>
      <vt:lpstr>For Live Session: Question 4</vt:lpstr>
      <vt:lpstr>For Live Session: Question 5</vt:lpstr>
      <vt:lpstr>For Live Session: Question 6</vt:lpstr>
      <vt:lpstr>For Live Session: Question 7</vt:lpstr>
      <vt:lpstr>For Live Session: Question 7</vt:lpstr>
      <vt:lpstr>For Live Session: Question 8</vt:lpstr>
      <vt:lpstr>For Live Session: Question 9</vt:lpstr>
      <vt:lpstr>For Live Session: Question 9</vt:lpstr>
      <vt:lpstr>For Live Session: Question 10</vt:lpstr>
      <vt:lpstr>For Live Session: Question 10</vt:lpstr>
      <vt:lpstr>BONUS:  Rmarkdown to PowerPoint</vt:lpstr>
      <vt:lpstr>Don’t Forget Your  Takeaways and Questions!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2:  For Live Session Assignment</dc:title>
  <dc:creator>Microsoft Office User</dc:creator>
  <cp:lastModifiedBy>Microsoft Office User</cp:lastModifiedBy>
  <cp:revision>29</cp:revision>
  <dcterms:created xsi:type="dcterms:W3CDTF">2019-08-28T21:35:04Z</dcterms:created>
  <dcterms:modified xsi:type="dcterms:W3CDTF">2019-09-06T03:24:39Z</dcterms:modified>
</cp:coreProperties>
</file>